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66" r:id="rId4"/>
    <p:sldId id="268" r:id="rId5"/>
    <p:sldId id="273" r:id="rId6"/>
    <p:sldId id="265" r:id="rId7"/>
    <p:sldId id="270" r:id="rId8"/>
    <p:sldId id="272" r:id="rId9"/>
    <p:sldId id="261" r:id="rId10"/>
    <p:sldId id="260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8"/>
  </p:normalViewPr>
  <p:slideViewPr>
    <p:cSldViewPr snapToGrid="0" snapToObjects="1">
      <p:cViewPr varScale="1">
        <p:scale>
          <a:sx n="120" d="100"/>
          <a:sy n="120" d="100"/>
        </p:scale>
        <p:origin x="39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70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820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14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12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44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44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90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15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800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94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21009-C05D-8141-9BE3-95BD83023F28}" type="datetimeFigureOut">
              <a:rPr lang="de-DE" smtClean="0"/>
              <a:t>18.10.2017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4C9F2-C635-BD46-9E22-0A2340622AA8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4"/>
            <a:ext cx="12192000" cy="68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9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70848"/>
            <a:ext cx="9144000" cy="23876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Pre-dosing with lilotomab prior to therapy with 177Lu-lilotomab satetraxetan significantly increases the ratio of tumour to red marrow absorbed dose in non-Hodgkin lymphoma patients</a:t>
            </a:r>
            <a:br>
              <a:rPr lang="nb-NO" sz="32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de-DE" sz="3200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A3AACC0B-8253-4126-9674-15264DBB6F23}"/>
              </a:ext>
            </a:extLst>
          </p:cNvPr>
          <p:cNvSpPr txBox="1"/>
          <p:nvPr/>
        </p:nvSpPr>
        <p:spPr>
          <a:xfrm>
            <a:off x="2714368" y="3348082"/>
            <a:ext cx="6763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dirty="0">
                <a:latin typeface="Helvetica" panose="020B0604020202020204" pitchFamily="34" charset="0"/>
                <a:cs typeface="Helvetica" panose="020B0604020202020204" pitchFamily="34" charset="0"/>
              </a:rPr>
              <a:t>J. Blakkisrud</a:t>
            </a:r>
            <a:r>
              <a:rPr lang="nb-NO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nb-NO" sz="2000" dirty="0">
                <a:latin typeface="Helvetica" panose="020B0604020202020204" pitchFamily="34" charset="0"/>
                <a:cs typeface="Helvetica" panose="020B0604020202020204" pitchFamily="34" charset="0"/>
              </a:rPr>
              <a:t>, A. Løndalen</a:t>
            </a:r>
            <a:r>
              <a:rPr lang="nb-NO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nb-NO" sz="2000" dirty="0">
                <a:latin typeface="Helvetica" panose="020B0604020202020204" pitchFamily="34" charset="0"/>
                <a:cs typeface="Helvetica" panose="020B0604020202020204" pitchFamily="34" charset="0"/>
              </a:rPr>
              <a:t>, J. Dahle</a:t>
            </a:r>
            <a:r>
              <a:rPr lang="nb-NO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nb-NO" sz="2000" dirty="0">
                <a:latin typeface="Helvetica" panose="020B0604020202020204" pitchFamily="34" charset="0"/>
                <a:cs typeface="Helvetica" panose="020B0604020202020204" pitchFamily="34" charset="0"/>
              </a:rPr>
              <a:t>, ACT. Martinsen</a:t>
            </a:r>
            <a:r>
              <a:rPr lang="nb-NO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1, 4</a:t>
            </a:r>
            <a:r>
              <a:rPr lang="nb-NO" sz="2000" dirty="0">
                <a:latin typeface="Helvetica" panose="020B0604020202020204" pitchFamily="34" charset="0"/>
                <a:cs typeface="Helvetica" panose="020B0604020202020204" pitchFamily="34" charset="0"/>
              </a:rPr>
              <a:t>, H. Holte</a:t>
            </a:r>
            <a:r>
              <a:rPr lang="nb-NO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nb-NO" sz="2000" dirty="0">
                <a:latin typeface="Helvetica" panose="020B0604020202020204" pitchFamily="34" charset="0"/>
                <a:cs typeface="Helvetica" panose="020B0604020202020204" pitchFamily="34" charset="0"/>
              </a:rPr>
              <a:t>, A. Kolstad</a:t>
            </a:r>
            <a:r>
              <a:rPr lang="nb-NO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nb-NO" sz="2000" dirty="0">
                <a:latin typeface="Helvetica" panose="020B0604020202020204" pitchFamily="34" charset="0"/>
                <a:cs typeface="Helvetica" panose="020B0604020202020204" pitchFamily="34" charset="0"/>
              </a:rPr>
              <a:t>, and C. Stokke</a:t>
            </a:r>
            <a:r>
              <a:rPr lang="nb-NO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1, 6</a:t>
            </a:r>
            <a:endParaRPr lang="nb-NO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EE4E646-484F-42FF-BC8A-A4E5F4639224}"/>
              </a:ext>
            </a:extLst>
          </p:cNvPr>
          <p:cNvSpPr txBox="1"/>
          <p:nvPr/>
        </p:nvSpPr>
        <p:spPr>
          <a:xfrm>
            <a:off x="1890385" y="4599321"/>
            <a:ext cx="8411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Diagnostic Physics, Oslo University Hospital, Oslo, NORWAY</a:t>
            </a:r>
          </a:p>
          <a:p>
            <a:pPr algn="ctr"/>
            <a:r>
              <a:rPr lang="en-US" sz="105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Division of Radiology and Nuclear Medicine, Oslo University Hospital, Oslo, NORWAY</a:t>
            </a:r>
            <a:endParaRPr lang="nb-NO" sz="10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5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Nordic Nanovector ASA, Oslo, NORWAY</a:t>
            </a:r>
            <a:endParaRPr lang="nb-NO" sz="10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05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The Department of Physics, University of Oslo, Oslo, Norway</a:t>
            </a:r>
            <a:endParaRPr lang="nb-NO" sz="10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05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Oncology, </a:t>
            </a:r>
            <a:r>
              <a:rPr lang="en-US" sz="1050" dirty="0" err="1">
                <a:latin typeface="Helvetica" panose="020B0604020202020204" pitchFamily="34" charset="0"/>
                <a:cs typeface="Helvetica" panose="020B0604020202020204" pitchFamily="34" charset="0"/>
              </a:rPr>
              <a:t>Radiumhospitalet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, Oslo University Hospital, Oslo, NORWAY</a:t>
            </a:r>
          </a:p>
          <a:p>
            <a:pPr algn="ctr"/>
            <a:r>
              <a:rPr lang="en-US" sz="105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Oslo and Akershus University College of Applied Science, Oslo, NORWAY</a:t>
            </a:r>
            <a:endParaRPr lang="nb-NO" sz="10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nb-NO" sz="10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10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nb-NO" sz="105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321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B1881827-9B5B-4011-A534-D24BA05D99BA}"/>
              </a:ext>
            </a:extLst>
          </p:cNvPr>
          <p:cNvSpPr txBox="1"/>
          <p:nvPr/>
        </p:nvSpPr>
        <p:spPr>
          <a:xfrm>
            <a:off x="2456761" y="389004"/>
            <a:ext cx="73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b="1" dirty="0" err="1"/>
              <a:t>Thank</a:t>
            </a:r>
            <a:r>
              <a:rPr lang="nb-NO" sz="3600" b="1" dirty="0"/>
              <a:t> </a:t>
            </a:r>
            <a:r>
              <a:rPr lang="nb-NO" sz="3600" b="1" dirty="0" err="1"/>
              <a:t>you</a:t>
            </a:r>
            <a:r>
              <a:rPr lang="nb-NO" sz="3600" b="1" dirty="0"/>
              <a:t> for </a:t>
            </a:r>
            <a:r>
              <a:rPr lang="nb-NO" sz="3600" b="1" dirty="0" err="1"/>
              <a:t>your</a:t>
            </a:r>
            <a:r>
              <a:rPr lang="nb-NO" sz="3600" b="1" dirty="0"/>
              <a:t> </a:t>
            </a:r>
            <a:r>
              <a:rPr lang="nb-NO" sz="3600" b="1" dirty="0" err="1"/>
              <a:t>kind</a:t>
            </a:r>
            <a:r>
              <a:rPr lang="nb-NO" sz="3600" b="1" dirty="0"/>
              <a:t> </a:t>
            </a:r>
            <a:r>
              <a:rPr lang="nb-NO" sz="3600" b="1" dirty="0" err="1"/>
              <a:t>attention</a:t>
            </a:r>
            <a:r>
              <a:rPr lang="nb-NO" sz="3600" b="1" dirty="0"/>
              <a:t>!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CD2100D7-EED0-4DB5-B3A8-B34F6F8D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699" y="3637718"/>
            <a:ext cx="3738499" cy="63262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88FA8229-6CDD-4BC3-94DA-8AD8EBC62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565" y="1894901"/>
            <a:ext cx="6141379" cy="159826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EEF6D2AF-5740-4C17-8B45-F5205712D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99" y="2290210"/>
            <a:ext cx="3129637" cy="653635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6983D11F-BFA9-4161-9A81-7FC3FB160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9" y="4351663"/>
            <a:ext cx="3889829" cy="1322023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9811BBAD-EF9D-49E0-A359-55873BC35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698" y="5074814"/>
            <a:ext cx="3738499" cy="75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41A146E8-C2DF-420A-9EFB-643FEB2BEEAB}"/>
              </a:ext>
            </a:extLst>
          </p:cNvPr>
          <p:cNvSpPr txBox="1">
            <a:spLocks/>
          </p:cNvSpPr>
          <p:nvPr/>
        </p:nvSpPr>
        <p:spPr>
          <a:xfrm>
            <a:off x="3369040" y="389605"/>
            <a:ext cx="77724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3600" b="1" dirty="0"/>
              <a:t>EANM Disclosure Statement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4872BF49-0538-41ED-B941-C1F357E6BD90}"/>
              </a:ext>
            </a:extLst>
          </p:cNvPr>
          <p:cNvSpPr txBox="1">
            <a:spLocks/>
          </p:cNvSpPr>
          <p:nvPr/>
        </p:nvSpPr>
        <p:spPr>
          <a:xfrm>
            <a:off x="1837148" y="1194085"/>
            <a:ext cx="8437758" cy="4896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1) I or one of my co-authors hold a position as an employee, consultant, assessor or advisor for a pharmaceutical, device or biotechnology company. </a:t>
            </a:r>
            <a:r>
              <a:rPr lang="en-US" sz="1800" b="1" dirty="0"/>
              <a:t>If yes, please specify name/position/company:</a:t>
            </a:r>
          </a:p>
          <a:p>
            <a:pPr algn="just"/>
            <a:endParaRPr lang="en-US" sz="1800" dirty="0"/>
          </a:p>
          <a:p>
            <a:pPr algn="just"/>
            <a:r>
              <a:rPr lang="en-GB" sz="1800" i="1" dirty="0"/>
              <a:t>A Kolstad is a member of the Scientific Advisory Board of Nordic Nanovector. J </a:t>
            </a:r>
            <a:r>
              <a:rPr lang="en-GB" sz="1800" i="1" dirty="0" err="1"/>
              <a:t>Dahle</a:t>
            </a:r>
            <a:r>
              <a:rPr lang="en-GB" sz="1800" i="1" dirty="0"/>
              <a:t> is the Chief Scientific Officer of Nordic Nanovector ASA</a:t>
            </a:r>
            <a:endParaRPr lang="en-US" sz="1800" i="1" dirty="0"/>
          </a:p>
          <a:p>
            <a:pPr algn="just"/>
            <a:br>
              <a:rPr lang="en-US" sz="1800" dirty="0"/>
            </a:br>
            <a:r>
              <a:rPr lang="en-US" sz="1800" dirty="0"/>
              <a:t>2) I or one of my co-authors receive support from a pharmaceutical, device or biotechnology company. </a:t>
            </a:r>
            <a:r>
              <a:rPr lang="en-US" sz="1800" b="1" dirty="0"/>
              <a:t>If yes, please specify name/position/company/which project and whether support is in kind or monetary:</a:t>
            </a:r>
            <a:endParaRPr lang="en-US" sz="1800" dirty="0"/>
          </a:p>
          <a:p>
            <a:pPr algn="just"/>
            <a:endParaRPr lang="en-US" sz="1800" dirty="0"/>
          </a:p>
          <a:p>
            <a:pPr algn="just"/>
            <a:r>
              <a:rPr lang="en-GB" sz="1800" i="1" dirty="0"/>
              <a:t>A </a:t>
            </a:r>
            <a:r>
              <a:rPr lang="en-GB" sz="1800" i="1" dirty="0" err="1"/>
              <a:t>Løndalen</a:t>
            </a:r>
            <a:r>
              <a:rPr lang="en-GB" sz="1800" i="1" dirty="0"/>
              <a:t> is involved in Nordic Nanovector funded participation of Oslo University Hospital Dept. of Radiology and Nuclear Medicine in </a:t>
            </a:r>
            <a:r>
              <a:rPr lang="en-GB" sz="1800" i="1" dirty="0" err="1"/>
              <a:t>Lymrit</a:t>
            </a:r>
            <a:r>
              <a:rPr lang="en-GB" sz="1800" i="1" dirty="0"/>
              <a:t> 37-01 study</a:t>
            </a:r>
            <a:endParaRPr lang="en-US" sz="1800" i="1" dirty="0"/>
          </a:p>
          <a:p>
            <a:pPr algn="just"/>
            <a:r>
              <a:rPr lang="en-US" sz="1800" dirty="0"/>
              <a:t>3) I or one of my co-authors hold property rights/patents for (radio)pharmaceuticals, medical devices or medical consulting firms. </a:t>
            </a:r>
            <a:r>
              <a:rPr lang="en-US" sz="1800" b="1" dirty="0"/>
              <a:t>If yes, please specify name/position/company: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GB" sz="1800" i="1" dirty="0"/>
              <a:t>Nothing to disclose</a:t>
            </a:r>
          </a:p>
          <a:p>
            <a:pPr marL="0" indent="0" algn="just">
              <a:buNone/>
            </a:pPr>
            <a:endParaRPr lang="en-US" sz="1800" dirty="0"/>
          </a:p>
          <a:p>
            <a:r>
              <a:rPr lang="en-US" sz="1800" dirty="0"/>
              <a:t>4) I or one of my co-authors have written articles for (radio)pharmaceutical, medical device, biotechnology or consulting companies during the last 5 years. </a:t>
            </a:r>
            <a:r>
              <a:rPr lang="en-US" sz="1800" b="1" dirty="0"/>
              <a:t>If yes, please specify name/position/company/article/ journal and co-authors:</a:t>
            </a:r>
          </a:p>
          <a:p>
            <a:pPr algn="just"/>
            <a:endParaRPr lang="en-US" sz="1800" dirty="0"/>
          </a:p>
          <a:p>
            <a:pPr algn="just"/>
            <a:r>
              <a:rPr lang="en-GB" sz="1800" i="1" dirty="0"/>
              <a:t>J </a:t>
            </a:r>
            <a:r>
              <a:rPr lang="en-GB" sz="1800" i="1" dirty="0" err="1"/>
              <a:t>Dahle</a:t>
            </a:r>
            <a:r>
              <a:rPr lang="en-GB" sz="1800" i="1" dirty="0"/>
              <a:t> has written articles for Nordic Nanovector ASA, they are </a:t>
            </a:r>
            <a:r>
              <a:rPr lang="en-GB" sz="1800" i="1" dirty="0" err="1"/>
              <a:t>avaliable</a:t>
            </a:r>
            <a:r>
              <a:rPr lang="en-GB" sz="1800" i="1" dirty="0"/>
              <a:t> at the following </a:t>
            </a:r>
            <a:r>
              <a:rPr lang="en-GB" sz="1800" i="1" dirty="0" err="1"/>
              <a:t>adress</a:t>
            </a:r>
            <a:r>
              <a:rPr lang="en-GB" sz="1800" i="1" dirty="0"/>
              <a:t>: http://www.nordicnanovector.com/product-info/scientific-papers</a:t>
            </a:r>
            <a:endParaRPr lang="de-AT" sz="1800" b="1" i="1" dirty="0"/>
          </a:p>
        </p:txBody>
      </p:sp>
    </p:spTree>
    <p:extLst>
      <p:ext uri="{BB962C8B-B14F-4D97-AF65-F5344CB8AC3E}">
        <p14:creationId xmlns:p14="http://schemas.microsoft.com/office/powerpoint/2010/main" val="74136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C185ADF1-92A4-4D5B-A3AE-D50322EFE7DA}"/>
              </a:ext>
            </a:extLst>
          </p:cNvPr>
          <p:cNvSpPr txBox="1"/>
          <p:nvPr/>
        </p:nvSpPr>
        <p:spPr>
          <a:xfrm>
            <a:off x="1098958" y="1249904"/>
            <a:ext cx="36798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177</a:t>
            </a:r>
            <a:r>
              <a:rPr lang="en-US" dirty="0"/>
              <a:t>Lu-lilotomab satetraxetan (</a:t>
            </a:r>
            <a:r>
              <a:rPr lang="en-US" dirty="0" err="1"/>
              <a:t>Betalutin</a:t>
            </a:r>
            <a:r>
              <a:rPr lang="en-US" dirty="0"/>
              <a:t>®) is a novel antibody radionuclide conjugate targeting the CD37 antigen expressed on malignant B-cells. </a:t>
            </a:r>
          </a:p>
          <a:p>
            <a:endParaRPr lang="en-US" dirty="0"/>
          </a:p>
          <a:p>
            <a:r>
              <a:rPr lang="en-US" baseline="30000" dirty="0"/>
              <a:t>177</a:t>
            </a:r>
            <a:r>
              <a:rPr lang="en-US" dirty="0"/>
              <a:t>Lu-lilotomab satetraxetan is currently investigated in the multi-center phase 1/2 LYMRIT 37-01 study headed by Oslo University Hospital. Patients with relapsed indolent non-Hodgkin lymphoma are included.</a:t>
            </a:r>
          </a:p>
          <a:p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6CEAF28-4443-45A6-A39A-F3CD7C2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122" y="1249904"/>
            <a:ext cx="6722522" cy="3770646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DCD603E8-6DF1-4F85-AB1E-5CBA46CACFC3}"/>
              </a:ext>
            </a:extLst>
          </p:cNvPr>
          <p:cNvSpPr/>
          <p:nvPr/>
        </p:nvSpPr>
        <p:spPr>
          <a:xfrm>
            <a:off x="9773174" y="1543574"/>
            <a:ext cx="1409351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kstSylinder 2"/>
          <p:cNvSpPr txBox="1"/>
          <p:nvPr/>
        </p:nvSpPr>
        <p:spPr>
          <a:xfrm>
            <a:off x="1098958" y="306721"/>
            <a:ext cx="677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177Lu-lilotomab </a:t>
            </a:r>
            <a:r>
              <a:rPr lang="nb-NO" sz="2000" b="1" dirty="0" err="1"/>
              <a:t>satetraxetan</a:t>
            </a:r>
            <a:r>
              <a:rPr lang="nb-NO" sz="2000" b="1" dirty="0"/>
              <a:t> (</a:t>
            </a:r>
            <a:r>
              <a:rPr lang="nb-NO" sz="2000" b="1" dirty="0" err="1"/>
              <a:t>Betalutin</a:t>
            </a:r>
            <a:r>
              <a:rPr lang="nb-NO" sz="2000" b="1" dirty="0"/>
              <a:t>®)</a:t>
            </a:r>
          </a:p>
        </p:txBody>
      </p:sp>
    </p:spTree>
    <p:extLst>
      <p:ext uri="{BB962C8B-B14F-4D97-AF65-F5344CB8AC3E}">
        <p14:creationId xmlns:p14="http://schemas.microsoft.com/office/powerpoint/2010/main" val="586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/>
          <p:cNvSpPr txBox="1"/>
          <p:nvPr/>
        </p:nvSpPr>
        <p:spPr>
          <a:xfrm>
            <a:off x="1021775" y="198304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/>
              <a:t>Treatment</a:t>
            </a:r>
            <a:r>
              <a:rPr lang="nb-NO" sz="2000" b="1" dirty="0"/>
              <a:t> arms</a:t>
            </a:r>
          </a:p>
        </p:txBody>
      </p:sp>
      <p:pic>
        <p:nvPicPr>
          <p:cNvPr id="6" name="Bilde 5" descr="Et bilde som inneholder overvåke, skjermbilde, vegg&#10;&#10;Beskrivelse som er generert med høy visshet">
            <a:extLst>
              <a:ext uri="{FF2B5EF4-FFF2-40B4-BE49-F238E27FC236}">
                <a16:creationId xmlns:a16="http://schemas.microsoft.com/office/drawing/2014/main" id="{100D3039-3854-4E96-971D-6A4EB856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00" y="1535185"/>
            <a:ext cx="10291230" cy="371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70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633D0708-1E1E-48BF-99B5-0F1A042C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1353745"/>
            <a:ext cx="10730753" cy="32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97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Sylinder 5">
            <a:extLst>
              <a:ext uri="{FF2B5EF4-FFF2-40B4-BE49-F238E27FC236}">
                <a16:creationId xmlns:a16="http://schemas.microsoft.com/office/drawing/2014/main" id="{C015A9FC-71D8-4847-B8B8-F5639D5CF4E3}"/>
              </a:ext>
            </a:extLst>
          </p:cNvPr>
          <p:cNvSpPr txBox="1"/>
          <p:nvPr/>
        </p:nvSpPr>
        <p:spPr>
          <a:xfrm>
            <a:off x="838899" y="4228051"/>
            <a:ext cx="1080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The sagittal fused SPECT/CT images above were acquired four days after 177Lu-lilotomab satetraxetan administration and show patients that received the same amount of activity per kilogram body mass</a:t>
            </a:r>
          </a:p>
          <a:p>
            <a:endParaRPr lang="en-GB" dirty="0"/>
          </a:p>
          <a:p>
            <a:r>
              <a:rPr lang="en-GB" dirty="0"/>
              <a:t>A reduction in red marrow uptake can be observed for patients in arm 1 and 4 compared to patients that did not receive pre-dosing with lilotomab (arm 2+3).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Bilde 2" descr="Et bilde som inneholder innendørs, klær&#10;&#10;Beskrivelse som er generert med høy visshet">
            <a:extLst>
              <a:ext uri="{FF2B5EF4-FFF2-40B4-BE49-F238E27FC236}">
                <a16:creationId xmlns:a16="http://schemas.microsoft.com/office/drawing/2014/main" id="{6D7E6AC9-8A15-48D9-81D3-566E8C94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11" y="700953"/>
            <a:ext cx="10188074" cy="3716323"/>
          </a:xfrm>
          <a:prstGeom prst="rect">
            <a:avLst/>
          </a:prstGeom>
        </p:spPr>
      </p:pic>
      <p:sp>
        <p:nvSpPr>
          <p:cNvPr id="2" name="TekstSylinder 1"/>
          <p:cNvSpPr txBox="1"/>
          <p:nvPr/>
        </p:nvSpPr>
        <p:spPr>
          <a:xfrm>
            <a:off x="877811" y="121186"/>
            <a:ext cx="420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SPECT/CT images</a:t>
            </a:r>
          </a:p>
        </p:txBody>
      </p:sp>
    </p:spTree>
    <p:extLst>
      <p:ext uri="{BB962C8B-B14F-4D97-AF65-F5344CB8AC3E}">
        <p14:creationId xmlns:p14="http://schemas.microsoft.com/office/powerpoint/2010/main" val="203098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C06BB908-22D0-4F5C-8373-38561F488F83}"/>
              </a:ext>
            </a:extLst>
          </p:cNvPr>
          <p:cNvSpPr txBox="1"/>
          <p:nvPr/>
        </p:nvSpPr>
        <p:spPr>
          <a:xfrm>
            <a:off x="7848205" y="1369246"/>
            <a:ext cx="239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Tumour Absorbed Dose</a:t>
            </a:r>
            <a:endParaRPr lang="en-GB" dirty="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D70D518A-3A33-4EA9-9AE4-34FC13148B45}"/>
              </a:ext>
            </a:extLst>
          </p:cNvPr>
          <p:cNvSpPr txBox="1"/>
          <p:nvPr/>
        </p:nvSpPr>
        <p:spPr>
          <a:xfrm>
            <a:off x="2386848" y="1369246"/>
            <a:ext cx="282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Red </a:t>
            </a:r>
            <a:r>
              <a:rPr lang="nb-NO" dirty="0" err="1"/>
              <a:t>Marrow</a:t>
            </a:r>
            <a:r>
              <a:rPr lang="nb-NO" dirty="0"/>
              <a:t> Absorbed Dose</a:t>
            </a:r>
            <a:endParaRPr lang="en-GB" dirty="0"/>
          </a:p>
        </p:txBody>
      </p:sp>
      <p:pic>
        <p:nvPicPr>
          <p:cNvPr id="7" name="Bilde 6" descr="Et bilde som inneholder tekst&#10;&#10;Beskrivelse som er generert med svært høy visshet">
            <a:extLst>
              <a:ext uri="{FF2B5EF4-FFF2-40B4-BE49-F238E27FC236}">
                <a16:creationId xmlns:a16="http://schemas.microsoft.com/office/drawing/2014/main" id="{F2C8C9F0-9787-42A1-82AD-13477DEB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48" y="1882139"/>
            <a:ext cx="4998728" cy="3436625"/>
          </a:xfrm>
          <a:prstGeom prst="rect">
            <a:avLst/>
          </a:prstGeom>
        </p:spPr>
      </p:pic>
      <p:pic>
        <p:nvPicPr>
          <p:cNvPr id="10" name="Bilde 9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D704F195-EBC8-4F9C-8F3B-2EE1AC80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25" y="1722118"/>
            <a:ext cx="5218296" cy="35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F21483A4-85F4-4E5C-A1B8-120B57D2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96" y="1000186"/>
            <a:ext cx="6252602" cy="4298664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A51A51EB-F143-4C82-B2C2-7CDDF51256D0}"/>
              </a:ext>
            </a:extLst>
          </p:cNvPr>
          <p:cNvSpPr txBox="1"/>
          <p:nvPr/>
        </p:nvSpPr>
        <p:spPr>
          <a:xfrm>
            <a:off x="7114301" y="2272355"/>
            <a:ext cx="4605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The ratio of </a:t>
            </a:r>
            <a:r>
              <a:rPr lang="en-US" dirty="0" err="1"/>
              <a:t>tumour</a:t>
            </a:r>
            <a:r>
              <a:rPr lang="en-US" dirty="0"/>
              <a:t> to red marrow absorbed dose was significantly higher in both arm 1 and arm 4 compared to the group that did not receive </a:t>
            </a:r>
            <a:r>
              <a:rPr lang="en-US" dirty="0" err="1"/>
              <a:t>unlabelled</a:t>
            </a:r>
            <a:r>
              <a:rPr lang="en-US" dirty="0"/>
              <a:t> </a:t>
            </a:r>
            <a:r>
              <a:rPr lang="en-US" dirty="0" err="1"/>
              <a:t>lilotomab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TekstSylinder 1"/>
          <p:cNvSpPr txBox="1"/>
          <p:nvPr/>
        </p:nvSpPr>
        <p:spPr>
          <a:xfrm>
            <a:off x="539596" y="335052"/>
            <a:ext cx="5067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/>
              <a:t>Dosimetry</a:t>
            </a:r>
            <a:endParaRPr lang="nb-NO" sz="2000" b="1" dirty="0"/>
          </a:p>
        </p:txBody>
      </p:sp>
    </p:spTree>
    <p:extLst>
      <p:ext uri="{BB962C8B-B14F-4D97-AF65-F5344CB8AC3E}">
        <p14:creationId xmlns:p14="http://schemas.microsoft.com/office/powerpoint/2010/main" val="249795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7A1CBE6E-96AD-4A48-BE6F-853876470CB7}"/>
              </a:ext>
            </a:extLst>
          </p:cNvPr>
          <p:cNvSpPr txBox="1"/>
          <p:nvPr/>
        </p:nvSpPr>
        <p:spPr>
          <a:xfrm>
            <a:off x="1347697" y="2521412"/>
            <a:ext cx="9734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all patient arms, red marrow was found to be the primary dose-limiting organ for </a:t>
            </a:r>
            <a:r>
              <a:rPr lang="en-GB" baseline="30000" dirty="0"/>
              <a:t>177</a:t>
            </a:r>
            <a:r>
              <a:rPr lang="en-GB" dirty="0"/>
              <a:t>Lu-lilotomab satetraxetan therapy, and pre-dosing with lilotomab had a mitigating effect on red marrow absorbed dose. </a:t>
            </a:r>
          </a:p>
          <a:p>
            <a:endParaRPr lang="en-GB" dirty="0"/>
          </a:p>
          <a:p>
            <a:r>
              <a:rPr lang="en-GB" dirty="0"/>
              <a:t>Both pre-dosage levels investigated significantly increased the tumour to red marrow absorbed dose ratio after treatment with </a:t>
            </a:r>
            <a:r>
              <a:rPr lang="en-GB" baseline="30000" dirty="0"/>
              <a:t>177</a:t>
            </a:r>
            <a:r>
              <a:rPr lang="en-GB" dirty="0"/>
              <a:t>Lu-lilotomab </a:t>
            </a:r>
            <a:r>
              <a:rPr lang="en-GB" dirty="0" err="1"/>
              <a:t>satetraxetan</a:t>
            </a:r>
            <a:r>
              <a:rPr lang="en-GB" dirty="0"/>
              <a:t> in patients with non-Hodgkin`s lymphoma. Pre-dosing should be considered mandatory in this treatment regimen.</a:t>
            </a:r>
          </a:p>
          <a:p>
            <a:endParaRPr lang="en-GB" dirty="0"/>
          </a:p>
          <a:p>
            <a:endParaRPr lang="nb-NO" dirty="0"/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AD4D8C89-575C-4B39-B93A-C9AAC3FB129B}"/>
              </a:ext>
            </a:extLst>
          </p:cNvPr>
          <p:cNvSpPr txBox="1"/>
          <p:nvPr/>
        </p:nvSpPr>
        <p:spPr>
          <a:xfrm>
            <a:off x="588739" y="304186"/>
            <a:ext cx="151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/>
              <a:t>In </a:t>
            </a:r>
            <a:r>
              <a:rPr lang="nb-NO" sz="2000" b="1" dirty="0" err="1"/>
              <a:t>summary</a:t>
            </a:r>
            <a:r>
              <a:rPr lang="nb-NO" sz="2000" b="1" dirty="0"/>
              <a:t>: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43006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434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Office-Design</vt:lpstr>
      <vt:lpstr>Pre-dosing with lilotomab prior to therapy with 177Lu-lilotomab satetraxetan significantly increases the ratio of tumour to red marrow absorbed dose in non-Hodgkin lymphoma patients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lastModifiedBy>Johan Blakkisrud</cp:lastModifiedBy>
  <cp:revision>71</cp:revision>
  <dcterms:created xsi:type="dcterms:W3CDTF">2017-08-02T10:36:57Z</dcterms:created>
  <dcterms:modified xsi:type="dcterms:W3CDTF">2017-10-18T12:25:14Z</dcterms:modified>
</cp:coreProperties>
</file>